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89" r:id="rId2"/>
  </p:sldMasterIdLst>
  <p:notesMasterIdLst>
    <p:notesMasterId r:id="rId22"/>
  </p:notesMasterIdLst>
  <p:sldIdLst>
    <p:sldId id="256" r:id="rId3"/>
    <p:sldId id="271" r:id="rId4"/>
    <p:sldId id="279" r:id="rId5"/>
    <p:sldId id="272" r:id="rId6"/>
    <p:sldId id="273" r:id="rId7"/>
    <p:sldId id="261" r:id="rId8"/>
    <p:sldId id="262" r:id="rId9"/>
    <p:sldId id="274" r:id="rId10"/>
    <p:sldId id="275" r:id="rId11"/>
    <p:sldId id="276" r:id="rId12"/>
    <p:sldId id="286" r:id="rId13"/>
    <p:sldId id="280" r:id="rId14"/>
    <p:sldId id="281" r:id="rId15"/>
    <p:sldId id="282" r:id="rId16"/>
    <p:sldId id="283" r:id="rId17"/>
    <p:sldId id="284" r:id="rId18"/>
    <p:sldId id="277" r:id="rId19"/>
    <p:sldId id="278" r:id="rId20"/>
    <p:sldId id="28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8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fe071ae259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1fe071ae25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59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26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845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82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605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48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67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31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189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7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e071ae259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e071ae259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93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e071ae259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e071ae259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913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e071ae259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e071ae259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2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e071ae259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e071ae259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34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e071ae259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e071ae259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729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e071ae25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1fe071ae25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35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51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7112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70871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9940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8873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9593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039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3575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</p:spTree>
    <p:extLst>
      <p:ext uri="{BB962C8B-B14F-4D97-AF65-F5344CB8AC3E}">
        <p14:creationId xmlns:p14="http://schemas.microsoft.com/office/powerpoint/2010/main" val="26598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</p:spTree>
    <p:extLst>
      <p:ext uri="{BB962C8B-B14F-4D97-AF65-F5344CB8AC3E}">
        <p14:creationId xmlns:p14="http://schemas.microsoft.com/office/powerpoint/2010/main" val="891904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-1905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849" y="211363"/>
            <a:ext cx="8100812" cy="396024"/>
          </a:xfrm>
        </p:spPr>
        <p:txBody>
          <a:bodyPr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25EF84F4-38A9-48D9-93F9-C29BE8A13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23849" y="771509"/>
            <a:ext cx="8226149" cy="3744590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18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6140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529" y="161988"/>
            <a:ext cx="7272809" cy="396024"/>
          </a:xfrm>
        </p:spPr>
        <p:txBody>
          <a:bodyPr anchor="ctr" anchorCtr="0"/>
          <a:lstStyle>
            <a:lvl1pPr algn="l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D82B09D-2E03-46EC-8619-EF1EC27B7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3529" y="720000"/>
            <a:ext cx="8514470" cy="3796099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47882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  <p15:guide id="3" orient="horz" pos="35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23850" y="165231"/>
            <a:ext cx="7272809" cy="396024"/>
          </a:xfrm>
        </p:spPr>
        <p:txBody>
          <a:bodyPr anchor="ctr" anchorCtr="0"/>
          <a:lstStyle>
            <a:lvl1pPr algn="l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4D82B09D-2E03-46EC-8619-EF1EC27B7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3529" y="720000"/>
            <a:ext cx="8514470" cy="3796099"/>
          </a:xfrm>
        </p:spPr>
        <p:txBody>
          <a:bodyPr/>
          <a:lstStyle>
            <a:lvl1pPr>
              <a:spcAft>
                <a:spcPts val="0"/>
              </a:spcAft>
              <a:tabLst>
                <a:tab pos="2241550" algn="l"/>
              </a:tabLs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22193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664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1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C3DB4-209C-46CA-A661-C82326DF5D0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01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 algn="ctr">
              <a:spcAft>
                <a:spcPts val="0"/>
              </a:spcAft>
              <a:tabLst>
                <a:tab pos="2241550" algn="l"/>
              </a:tabLst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6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 algn="ctr">
              <a:spcAft>
                <a:spcPts val="0"/>
              </a:spcAft>
              <a:tabLst>
                <a:tab pos="2241550" algn="l"/>
              </a:tabLst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22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158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2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6742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7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19975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6YP 2021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6889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5974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7723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3504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1661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615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52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51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none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 cap="none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 cap="none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 cap="none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Ombre d’une grande antenne radio">
            <a:extLst>
              <a:ext uri="{FF2B5EF4-FFF2-40B4-BE49-F238E27FC236}">
                <a16:creationId xmlns:a16="http://schemas.microsoft.com/office/drawing/2014/main" id="{596DD941-B4C4-2C9D-059A-BCF050A35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2" r="14149" b="1"/>
          <a:stretch/>
        </p:blipFill>
        <p:spPr>
          <a:xfrm>
            <a:off x="20" y="10"/>
            <a:ext cx="3724669" cy="5143490"/>
          </a:xfrm>
          <a:prstGeom prst="rect">
            <a:avLst/>
          </a:prstGeom>
        </p:spPr>
      </p:pic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603503" y="1110697"/>
            <a:ext cx="4205931" cy="244074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352"/>
              <a:buFont typeface="Calibri"/>
              <a:buNone/>
            </a:pPr>
            <a:r>
              <a:rPr lang="fr-FR" sz="2900" dirty="0"/>
              <a:t>Dimensionnement prédictif d’un réseau Télécom pour </a:t>
            </a:r>
            <a:br>
              <a:rPr lang="fr-FR" sz="2900" dirty="0"/>
            </a:br>
            <a:r>
              <a:rPr lang="fr-FR" sz="2900" dirty="0"/>
              <a:t>La Rochelle avec Bouygues Telecom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603504" y="3603637"/>
            <a:ext cx="4205930" cy="814678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r>
              <a:rPr lang="fr-FR" sz="1300" dirty="0"/>
              <a:t>Antoine Delaby – Louis </a:t>
            </a:r>
            <a:r>
              <a:rPr lang="fr-FR" sz="1300" dirty="0" err="1"/>
              <a:t>Vauterin</a:t>
            </a:r>
            <a:r>
              <a:rPr lang="fr-FR" sz="1300" dirty="0"/>
              <a:t> – François Petit – </a:t>
            </a:r>
          </a:p>
          <a:p>
            <a:pPr marL="0" lvl="0" indent="0" algn="l" rtl="0">
              <a:lnSpc>
                <a:spcPct val="102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r>
              <a:rPr lang="fr-FR" sz="1300" dirty="0"/>
              <a:t>Quentin Blin – Arthur </a:t>
            </a:r>
            <a:r>
              <a:rPr lang="fr-FR" sz="1300" dirty="0" err="1"/>
              <a:t>Bougeard</a:t>
            </a:r>
            <a:r>
              <a:rPr lang="fr-FR" sz="1300" dirty="0"/>
              <a:t> – Hugues du moulinet d’</a:t>
            </a:r>
            <a:r>
              <a:rPr lang="fr-FR" sz="1300" dirty="0" err="1"/>
              <a:t>Hardemare</a:t>
            </a:r>
            <a:endParaRPr lang="fr-FR" sz="13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6F8E3-90AE-FA3E-DBD0-AF375B0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699" y="233949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Résultats du premier modèle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B205E5-267E-BC21-1F29-9C8EA04E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10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8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21">
            <a:extLst>
              <a:ext uri="{FF2B5EF4-FFF2-40B4-BE49-F238E27FC236}">
                <a16:creationId xmlns:a16="http://schemas.microsoft.com/office/drawing/2014/main" id="{BE06D80F-8C68-F1A2-34F0-752EFE7921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9150" y="384742"/>
            <a:ext cx="7805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fr" sz="2800" dirty="0"/>
              <a:t>3.2 Prédiction d’ajouts d’équipements</a:t>
            </a:r>
            <a:endParaRPr sz="2800" dirty="0"/>
          </a:p>
        </p:txBody>
      </p:sp>
      <p:sp>
        <p:nvSpPr>
          <p:cNvPr id="3" name="Google Shape;112;p21">
            <a:extLst>
              <a:ext uri="{FF2B5EF4-FFF2-40B4-BE49-F238E27FC236}">
                <a16:creationId xmlns:a16="http://schemas.microsoft.com/office/drawing/2014/main" id="{45B29BFF-B384-3091-78B6-3154346B55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2207" y="1236098"/>
            <a:ext cx="7805584" cy="337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" name="Google Shape;113;p21">
            <a:extLst>
              <a:ext uri="{FF2B5EF4-FFF2-40B4-BE49-F238E27FC236}">
                <a16:creationId xmlns:a16="http://schemas.microsoft.com/office/drawing/2014/main" id="{A5ED8A29-99BB-D9F5-9B92-404E61948009}"/>
              </a:ext>
            </a:extLst>
          </p:cNvPr>
          <p:cNvSpPr txBox="1"/>
          <p:nvPr/>
        </p:nvSpPr>
        <p:spPr>
          <a:xfrm>
            <a:off x="1002207" y="1236098"/>
            <a:ext cx="7805584" cy="337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1">
            <a:extLst>
              <a:ext uri="{FF2B5EF4-FFF2-40B4-BE49-F238E27FC236}">
                <a16:creationId xmlns:a16="http://schemas.microsoft.com/office/drawing/2014/main" id="{A7D41D9C-23FF-87B3-97CE-11570E275560}"/>
              </a:ext>
            </a:extLst>
          </p:cNvPr>
          <p:cNvSpPr txBox="1"/>
          <p:nvPr/>
        </p:nvSpPr>
        <p:spPr>
          <a:xfrm>
            <a:off x="962000" y="1657932"/>
            <a:ext cx="75438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Bien que notre modèle fonctionne, il n’est pas très représentatif de la réalité, car la part de 5G est en forte augmentation et que la 5G permet d’écouler 20% de trafic de plus.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va donc prendre en compte cette évolution (partie 2) et continuer l’exécution de l’algorithme (ajouts de bandes/ de sites).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000E9A5E-158B-06C3-595D-76CB3419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11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5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700" y="38147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Proposition de dimensionnement : 2023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3A4DBF18-D6E0-B571-595E-A29D85B87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97703"/>
              </p:ext>
            </p:extLst>
          </p:nvPr>
        </p:nvGraphicFramePr>
        <p:xfrm>
          <a:off x="894857" y="1584048"/>
          <a:ext cx="7767880" cy="25695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71745">
                  <a:extLst>
                    <a:ext uri="{9D8B030D-6E8A-4147-A177-3AD203B41FA5}">
                      <a16:colId xmlns:a16="http://schemas.microsoft.com/office/drawing/2014/main" val="2456709782"/>
                    </a:ext>
                  </a:extLst>
                </a:gridCol>
                <a:gridCol w="684606">
                  <a:extLst>
                    <a:ext uri="{9D8B030D-6E8A-4147-A177-3AD203B41FA5}">
                      <a16:colId xmlns:a16="http://schemas.microsoft.com/office/drawing/2014/main" val="1320920341"/>
                    </a:ext>
                  </a:extLst>
                </a:gridCol>
                <a:gridCol w="756604">
                  <a:extLst>
                    <a:ext uri="{9D8B030D-6E8A-4147-A177-3AD203B41FA5}">
                      <a16:colId xmlns:a16="http://schemas.microsoft.com/office/drawing/2014/main" val="3280197073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329176832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018029074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346398101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942527027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4190428623"/>
                    </a:ext>
                  </a:extLst>
                </a:gridCol>
              </a:tblGrid>
              <a:tr h="554913">
                <a:tc>
                  <a:txBody>
                    <a:bodyPr/>
                    <a:lstStyle/>
                    <a:p>
                      <a:r>
                        <a:rPr lang="fr-FR" dirty="0"/>
                        <a:t> Sites\bandes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par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177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0690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54134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05886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02918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771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8F7858A-6DBD-A992-1D3F-E955088B4D55}"/>
              </a:ext>
            </a:extLst>
          </p:cNvPr>
          <p:cNvSpPr txBox="1"/>
          <p:nvPr/>
        </p:nvSpPr>
        <p:spPr>
          <a:xfrm>
            <a:off x="934342" y="4493062"/>
            <a:ext cx="616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P: passage de 4G en 5G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ABDB2C1-528E-8B35-A64D-06146D4BC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5066"/>
              </p:ext>
            </p:extLst>
          </p:nvPr>
        </p:nvGraphicFramePr>
        <p:xfrm>
          <a:off x="7637291" y="4149650"/>
          <a:ext cx="1057629" cy="4932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629">
                  <a:extLst>
                    <a:ext uri="{9D8B030D-6E8A-4147-A177-3AD203B41FA5}">
                      <a16:colId xmlns:a16="http://schemas.microsoft.com/office/drawing/2014/main" val="2694819106"/>
                    </a:ext>
                  </a:extLst>
                </a:gridCol>
              </a:tblGrid>
              <a:tr h="4932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5009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ED63EB-2EC2-1326-9F78-00809868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699" y="338192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Proposition de dimensionnement : 2024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3A4DBF18-D6E0-B571-595E-A29D85B87E21}"/>
              </a:ext>
            </a:extLst>
          </p:cNvPr>
          <p:cNvGraphicFramePr>
            <a:graphicFrameLocks noGrp="1"/>
          </p:cNvGraphicFramePr>
          <p:nvPr/>
        </p:nvGraphicFramePr>
        <p:xfrm>
          <a:off x="894857" y="1584048"/>
          <a:ext cx="7767880" cy="25695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71745">
                  <a:extLst>
                    <a:ext uri="{9D8B030D-6E8A-4147-A177-3AD203B41FA5}">
                      <a16:colId xmlns:a16="http://schemas.microsoft.com/office/drawing/2014/main" val="2456709782"/>
                    </a:ext>
                  </a:extLst>
                </a:gridCol>
                <a:gridCol w="684606">
                  <a:extLst>
                    <a:ext uri="{9D8B030D-6E8A-4147-A177-3AD203B41FA5}">
                      <a16:colId xmlns:a16="http://schemas.microsoft.com/office/drawing/2014/main" val="1320920341"/>
                    </a:ext>
                  </a:extLst>
                </a:gridCol>
                <a:gridCol w="756604">
                  <a:extLst>
                    <a:ext uri="{9D8B030D-6E8A-4147-A177-3AD203B41FA5}">
                      <a16:colId xmlns:a16="http://schemas.microsoft.com/office/drawing/2014/main" val="3280197073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329176832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018029074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346398101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942527027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4190428623"/>
                    </a:ext>
                  </a:extLst>
                </a:gridCol>
              </a:tblGrid>
              <a:tr h="554913">
                <a:tc>
                  <a:txBody>
                    <a:bodyPr/>
                    <a:lstStyle/>
                    <a:p>
                      <a:r>
                        <a:rPr lang="fr-FR" dirty="0"/>
                        <a:t> Sites\bandes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par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177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0690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54134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05886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02918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771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8F7858A-6DBD-A992-1D3F-E955088B4D55}"/>
              </a:ext>
            </a:extLst>
          </p:cNvPr>
          <p:cNvSpPr txBox="1"/>
          <p:nvPr/>
        </p:nvSpPr>
        <p:spPr>
          <a:xfrm>
            <a:off x="934342" y="4493062"/>
            <a:ext cx="616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P: passage de 4G en 5G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ABDB2C1-528E-8B35-A64D-06146D4BC8BE}"/>
              </a:ext>
            </a:extLst>
          </p:cNvPr>
          <p:cNvGraphicFramePr>
            <a:graphicFrameLocks noGrp="1"/>
          </p:cNvGraphicFramePr>
          <p:nvPr/>
        </p:nvGraphicFramePr>
        <p:xfrm>
          <a:off x="7637291" y="4149650"/>
          <a:ext cx="1057629" cy="4932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629">
                  <a:extLst>
                    <a:ext uri="{9D8B030D-6E8A-4147-A177-3AD203B41FA5}">
                      <a16:colId xmlns:a16="http://schemas.microsoft.com/office/drawing/2014/main" val="2694819106"/>
                    </a:ext>
                  </a:extLst>
                </a:gridCol>
              </a:tblGrid>
              <a:tr h="4932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5009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F0E8F7-4232-435D-A69A-5F38743B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700" y="350188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Proposition de dimensionnement : 2025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3A4DBF18-D6E0-B571-595E-A29D85B87E21}"/>
              </a:ext>
            </a:extLst>
          </p:cNvPr>
          <p:cNvGraphicFramePr>
            <a:graphicFrameLocks noGrp="1"/>
          </p:cNvGraphicFramePr>
          <p:nvPr/>
        </p:nvGraphicFramePr>
        <p:xfrm>
          <a:off x="894857" y="1584048"/>
          <a:ext cx="7767880" cy="25695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71745">
                  <a:extLst>
                    <a:ext uri="{9D8B030D-6E8A-4147-A177-3AD203B41FA5}">
                      <a16:colId xmlns:a16="http://schemas.microsoft.com/office/drawing/2014/main" val="2456709782"/>
                    </a:ext>
                  </a:extLst>
                </a:gridCol>
                <a:gridCol w="684606">
                  <a:extLst>
                    <a:ext uri="{9D8B030D-6E8A-4147-A177-3AD203B41FA5}">
                      <a16:colId xmlns:a16="http://schemas.microsoft.com/office/drawing/2014/main" val="1320920341"/>
                    </a:ext>
                  </a:extLst>
                </a:gridCol>
                <a:gridCol w="756604">
                  <a:extLst>
                    <a:ext uri="{9D8B030D-6E8A-4147-A177-3AD203B41FA5}">
                      <a16:colId xmlns:a16="http://schemas.microsoft.com/office/drawing/2014/main" val="3280197073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329176832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018029074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346398101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942527027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4190428623"/>
                    </a:ext>
                  </a:extLst>
                </a:gridCol>
              </a:tblGrid>
              <a:tr h="554913">
                <a:tc>
                  <a:txBody>
                    <a:bodyPr/>
                    <a:lstStyle/>
                    <a:p>
                      <a:r>
                        <a:rPr lang="fr-FR" dirty="0"/>
                        <a:t> Sites\bandes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par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177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0690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54134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05886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02918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771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8F7858A-6DBD-A992-1D3F-E955088B4D55}"/>
              </a:ext>
            </a:extLst>
          </p:cNvPr>
          <p:cNvSpPr txBox="1"/>
          <p:nvPr/>
        </p:nvSpPr>
        <p:spPr>
          <a:xfrm>
            <a:off x="934342" y="4493062"/>
            <a:ext cx="616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P: passage de 4G en 5G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ABDB2C1-528E-8B35-A64D-06146D4BC8BE}"/>
              </a:ext>
            </a:extLst>
          </p:cNvPr>
          <p:cNvGraphicFramePr>
            <a:graphicFrameLocks noGrp="1"/>
          </p:cNvGraphicFramePr>
          <p:nvPr/>
        </p:nvGraphicFramePr>
        <p:xfrm>
          <a:off x="7637291" y="4149650"/>
          <a:ext cx="1057629" cy="4932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629">
                  <a:extLst>
                    <a:ext uri="{9D8B030D-6E8A-4147-A177-3AD203B41FA5}">
                      <a16:colId xmlns:a16="http://schemas.microsoft.com/office/drawing/2014/main" val="2694819106"/>
                    </a:ext>
                  </a:extLst>
                </a:gridCol>
              </a:tblGrid>
              <a:tr h="4932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5009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4208D5-7AB6-7F2E-8FD9-0C7E4AB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700" y="38147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Proposition de dimensionnement : 2026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3A4DBF18-D6E0-B571-595E-A29D85B87E21}"/>
              </a:ext>
            </a:extLst>
          </p:cNvPr>
          <p:cNvGraphicFramePr>
            <a:graphicFrameLocks noGrp="1"/>
          </p:cNvGraphicFramePr>
          <p:nvPr/>
        </p:nvGraphicFramePr>
        <p:xfrm>
          <a:off x="894857" y="1584048"/>
          <a:ext cx="7767880" cy="25695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71745">
                  <a:extLst>
                    <a:ext uri="{9D8B030D-6E8A-4147-A177-3AD203B41FA5}">
                      <a16:colId xmlns:a16="http://schemas.microsoft.com/office/drawing/2014/main" val="2456709782"/>
                    </a:ext>
                  </a:extLst>
                </a:gridCol>
                <a:gridCol w="684606">
                  <a:extLst>
                    <a:ext uri="{9D8B030D-6E8A-4147-A177-3AD203B41FA5}">
                      <a16:colId xmlns:a16="http://schemas.microsoft.com/office/drawing/2014/main" val="1320920341"/>
                    </a:ext>
                  </a:extLst>
                </a:gridCol>
                <a:gridCol w="756604">
                  <a:extLst>
                    <a:ext uri="{9D8B030D-6E8A-4147-A177-3AD203B41FA5}">
                      <a16:colId xmlns:a16="http://schemas.microsoft.com/office/drawing/2014/main" val="3280197073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329176832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018029074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346398101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942527027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4190428623"/>
                    </a:ext>
                  </a:extLst>
                </a:gridCol>
              </a:tblGrid>
              <a:tr h="554913">
                <a:tc>
                  <a:txBody>
                    <a:bodyPr/>
                    <a:lstStyle/>
                    <a:p>
                      <a:r>
                        <a:rPr lang="fr-FR" dirty="0"/>
                        <a:t> Sites\bandes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par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177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0690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54134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05886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02918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771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8F7858A-6DBD-A992-1D3F-E955088B4D55}"/>
              </a:ext>
            </a:extLst>
          </p:cNvPr>
          <p:cNvSpPr txBox="1"/>
          <p:nvPr/>
        </p:nvSpPr>
        <p:spPr>
          <a:xfrm>
            <a:off x="934342" y="4493062"/>
            <a:ext cx="616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P: passage de 4G en 5G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ABDB2C1-528E-8B35-A64D-06146D4BC8BE}"/>
              </a:ext>
            </a:extLst>
          </p:cNvPr>
          <p:cNvGraphicFramePr>
            <a:graphicFrameLocks noGrp="1"/>
          </p:cNvGraphicFramePr>
          <p:nvPr/>
        </p:nvGraphicFramePr>
        <p:xfrm>
          <a:off x="7637291" y="4149650"/>
          <a:ext cx="1057629" cy="4932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629">
                  <a:extLst>
                    <a:ext uri="{9D8B030D-6E8A-4147-A177-3AD203B41FA5}">
                      <a16:colId xmlns:a16="http://schemas.microsoft.com/office/drawing/2014/main" val="2694819106"/>
                    </a:ext>
                  </a:extLst>
                </a:gridCol>
              </a:tblGrid>
              <a:tr h="4932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5009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C562E3-17B1-5F08-DDB3-C1DB217B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19;p22">
            <a:extLst>
              <a:ext uri="{FF2B5EF4-FFF2-40B4-BE49-F238E27FC236}">
                <a16:creationId xmlns:a16="http://schemas.microsoft.com/office/drawing/2014/main" id="{80CBA178-C8AA-9DC3-12B1-3BEAB5DF9354}"/>
              </a:ext>
            </a:extLst>
          </p:cNvPr>
          <p:cNvSpPr txBox="1">
            <a:spLocks/>
          </p:cNvSpPr>
          <p:nvPr/>
        </p:nvSpPr>
        <p:spPr>
          <a:xfrm>
            <a:off x="311700" y="381475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2800" dirty="0"/>
              <a:t>Proposition de dimensionnement : 2027</a:t>
            </a:r>
          </a:p>
        </p:txBody>
      </p:sp>
      <p:sp>
        <p:nvSpPr>
          <p:cNvPr id="11" name="Google Shape;120;p22">
            <a:extLst>
              <a:ext uri="{FF2B5EF4-FFF2-40B4-BE49-F238E27FC236}">
                <a16:creationId xmlns:a16="http://schemas.microsoft.com/office/drawing/2014/main" id="{00AD1288-5571-6DE1-C6A8-B3D64BBE13B5}"/>
              </a:ext>
            </a:extLst>
          </p:cNvPr>
          <p:cNvSpPr txBox="1">
            <a:spLocks/>
          </p:cNvSpPr>
          <p:nvPr/>
        </p:nvSpPr>
        <p:spPr>
          <a:xfrm>
            <a:off x="1228725" y="1469572"/>
            <a:ext cx="6686549" cy="302349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/>
              <a:t> </a:t>
            </a:r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3A4DBF18-D6E0-B571-595E-A29D85B87E21}"/>
              </a:ext>
            </a:extLst>
          </p:cNvPr>
          <p:cNvGraphicFramePr>
            <a:graphicFrameLocks noGrp="1"/>
          </p:cNvGraphicFramePr>
          <p:nvPr/>
        </p:nvGraphicFramePr>
        <p:xfrm>
          <a:off x="894857" y="1584048"/>
          <a:ext cx="7767880" cy="25695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471745">
                  <a:extLst>
                    <a:ext uri="{9D8B030D-6E8A-4147-A177-3AD203B41FA5}">
                      <a16:colId xmlns:a16="http://schemas.microsoft.com/office/drawing/2014/main" val="2456709782"/>
                    </a:ext>
                  </a:extLst>
                </a:gridCol>
                <a:gridCol w="684606">
                  <a:extLst>
                    <a:ext uri="{9D8B030D-6E8A-4147-A177-3AD203B41FA5}">
                      <a16:colId xmlns:a16="http://schemas.microsoft.com/office/drawing/2014/main" val="1320920341"/>
                    </a:ext>
                  </a:extLst>
                </a:gridCol>
                <a:gridCol w="756604">
                  <a:extLst>
                    <a:ext uri="{9D8B030D-6E8A-4147-A177-3AD203B41FA5}">
                      <a16:colId xmlns:a16="http://schemas.microsoft.com/office/drawing/2014/main" val="3280197073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329176832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018029074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346398101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2942527027"/>
                    </a:ext>
                  </a:extLst>
                </a:gridCol>
                <a:gridCol w="970985">
                  <a:extLst>
                    <a:ext uri="{9D8B030D-6E8A-4147-A177-3AD203B41FA5}">
                      <a16:colId xmlns:a16="http://schemas.microsoft.com/office/drawing/2014/main" val="4190428623"/>
                    </a:ext>
                  </a:extLst>
                </a:gridCol>
              </a:tblGrid>
              <a:tr h="554913">
                <a:tc>
                  <a:txBody>
                    <a:bodyPr/>
                    <a:lstStyle/>
                    <a:p>
                      <a:r>
                        <a:rPr lang="fr-FR" dirty="0"/>
                        <a:t> Sites\bandes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Prix par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177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20690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54134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605886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702918"/>
                  </a:ext>
                </a:extLst>
              </a:tr>
              <a:tr h="40292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771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8F7858A-6DBD-A992-1D3F-E955088B4D55}"/>
              </a:ext>
            </a:extLst>
          </p:cNvPr>
          <p:cNvSpPr txBox="1"/>
          <p:nvPr/>
        </p:nvSpPr>
        <p:spPr>
          <a:xfrm>
            <a:off x="934342" y="4493062"/>
            <a:ext cx="616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P: passage de 4G en 5G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ABDB2C1-528E-8B35-A64D-06146D4BC8BE}"/>
              </a:ext>
            </a:extLst>
          </p:cNvPr>
          <p:cNvGraphicFramePr>
            <a:graphicFrameLocks noGrp="1"/>
          </p:cNvGraphicFramePr>
          <p:nvPr/>
        </p:nvGraphicFramePr>
        <p:xfrm>
          <a:off x="7637291" y="4149650"/>
          <a:ext cx="1057629" cy="4932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629">
                  <a:extLst>
                    <a:ext uri="{9D8B030D-6E8A-4147-A177-3AD203B41FA5}">
                      <a16:colId xmlns:a16="http://schemas.microsoft.com/office/drawing/2014/main" val="2694819106"/>
                    </a:ext>
                  </a:extLst>
                </a:gridCol>
              </a:tblGrid>
              <a:tr h="4932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5009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3AADC2-3A5F-C5C2-575F-598BBF1B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16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6EB572-5157-CF42-8625-8CF373A9443C}"/>
              </a:ext>
            </a:extLst>
          </p:cNvPr>
          <p:cNvSpPr txBox="1">
            <a:spLocks/>
          </p:cNvSpPr>
          <p:nvPr/>
        </p:nvSpPr>
        <p:spPr>
          <a:xfrm>
            <a:off x="1402014" y="171450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Evaluation du coût total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74EDECF-DEEF-9571-A590-2C3A0893E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20191"/>
              </p:ext>
            </p:extLst>
          </p:nvPr>
        </p:nvGraphicFramePr>
        <p:xfrm>
          <a:off x="2659179" y="1865887"/>
          <a:ext cx="3825642" cy="1781614"/>
        </p:xfrm>
        <a:graphic>
          <a:graphicData uri="http://schemas.openxmlformats.org/drawingml/2006/table">
            <a:tbl>
              <a:tblPr/>
              <a:tblGrid>
                <a:gridCol w="739015">
                  <a:extLst>
                    <a:ext uri="{9D8B030D-6E8A-4147-A177-3AD203B41FA5}">
                      <a16:colId xmlns:a16="http://schemas.microsoft.com/office/drawing/2014/main" val="1003552313"/>
                    </a:ext>
                  </a:extLst>
                </a:gridCol>
                <a:gridCol w="1448326">
                  <a:extLst>
                    <a:ext uri="{9D8B030D-6E8A-4147-A177-3AD203B41FA5}">
                      <a16:colId xmlns:a16="http://schemas.microsoft.com/office/drawing/2014/main" val="657055858"/>
                    </a:ext>
                  </a:extLst>
                </a:gridCol>
                <a:gridCol w="879885">
                  <a:extLst>
                    <a:ext uri="{9D8B030D-6E8A-4147-A177-3AD203B41FA5}">
                      <a16:colId xmlns:a16="http://schemas.microsoft.com/office/drawing/2014/main" val="2931244246"/>
                    </a:ext>
                  </a:extLst>
                </a:gridCol>
                <a:gridCol w="758416">
                  <a:extLst>
                    <a:ext uri="{9D8B030D-6E8A-4147-A177-3AD203B41FA5}">
                      <a16:colId xmlns:a16="http://schemas.microsoft.com/office/drawing/2014/main" val="2543562657"/>
                    </a:ext>
                  </a:extLst>
                </a:gridCol>
              </a:tblGrid>
              <a:tr h="109239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Prix d'ajout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81853"/>
                  </a:ext>
                </a:extLst>
              </a:tr>
              <a:tr h="47478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Bande ajoutée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 de bande (en MHz)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4G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5G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3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034723"/>
                  </a:ext>
                </a:extLst>
              </a:tr>
              <a:tr h="10198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663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712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13 500 €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04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13 500 €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919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 MHz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35 000 €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5446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7C1A6BD6-B2EF-C823-C7E1-D19ED161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17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97EE557-AEC0-4D74-838F-455777E5CD1F}"/>
              </a:ext>
            </a:extLst>
          </p:cNvPr>
          <p:cNvSpPr txBox="1">
            <a:spLocks/>
          </p:cNvSpPr>
          <p:nvPr/>
        </p:nvSpPr>
        <p:spPr>
          <a:xfrm>
            <a:off x="1380430" y="324754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Pistes d’amélioration du modèle de dimensionnement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6AE3DC1-9DD9-13ED-4989-CB91DA50A615}"/>
              </a:ext>
            </a:extLst>
          </p:cNvPr>
          <p:cNvSpPr txBox="1">
            <a:spLocks/>
          </p:cNvSpPr>
          <p:nvPr/>
        </p:nvSpPr>
        <p:spPr>
          <a:xfrm>
            <a:off x="953826" y="1775287"/>
            <a:ext cx="7674633" cy="2419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/>
              <a:t>Aplatir la courbe des coûts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/>
              <a:t>Prise en compte de la distance à l’antenne ou obtenir le débit en bordure de cellule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/>
              <a:t>Pouvoir améliorer un secteur particulier au lieu de tout un site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/>
              <a:t>Connaître plus précisément la répartition du trafic entre antennes lorsqu’on ajoute un site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/>
              <a:t>Utiliser des méthodes de projections plus fines que des régressions linéaires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8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2867727-DFB8-9C43-898A-4FF0FF46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18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97EE557-AEC0-4D74-838F-455777E5CD1F}"/>
              </a:ext>
            </a:extLst>
          </p:cNvPr>
          <p:cNvSpPr txBox="1">
            <a:spLocks/>
          </p:cNvSpPr>
          <p:nvPr/>
        </p:nvSpPr>
        <p:spPr>
          <a:xfrm>
            <a:off x="1570747" y="1931281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Merci pour votre attention !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5936D3-AAA1-6E5E-CD91-932E747C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46345846-08AD-786A-A7C0-896C271EDFFF}"/>
              </a:ext>
            </a:extLst>
          </p:cNvPr>
          <p:cNvSpPr txBox="1">
            <a:spLocks/>
          </p:cNvSpPr>
          <p:nvPr/>
        </p:nvSpPr>
        <p:spPr>
          <a:xfrm>
            <a:off x="3074399" y="435920"/>
            <a:ext cx="5133819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buClr>
                <a:schemeClr val="dk1"/>
              </a:buClr>
              <a:buSzPts val="4500"/>
            </a:pPr>
            <a:r>
              <a:rPr lang="fr-FR" sz="2800" dirty="0"/>
              <a:t>Objectifs :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85704A58-B921-283D-90F5-5044634CA3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58703" y="1600200"/>
            <a:ext cx="5769755" cy="2822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384048" lvl="0" indent="-384048" algn="just" defTabSz="457200">
              <a:spcBef>
                <a:spcPts val="1000"/>
              </a:spcBef>
              <a:buSzPct val="75000"/>
              <a:buFont typeface="Wingdings 3" charset="2"/>
              <a:buChar char=""/>
            </a:pPr>
            <a:r>
              <a:rPr lang="fr-FR" sz="1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Sujet :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Dimensionnement prédictif de la partie radio d’un réseau Télécom dans une ville moyenne (ici : La Rochelle)</a:t>
            </a:r>
          </a:p>
          <a:p>
            <a:pPr marL="384048" lvl="0" indent="-384048" algn="just" defTabSz="457200">
              <a:spcBef>
                <a:spcPts val="1000"/>
              </a:spcBef>
              <a:buSzPct val="75000"/>
              <a:buFont typeface="Wingdings 3" charset="2"/>
              <a:buChar char="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cela, on va décomposer notre projets en 3 sprints:</a:t>
            </a:r>
          </a:p>
          <a:p>
            <a:pPr lvl="0" defTabSz="457200">
              <a:spcBef>
                <a:spcPts val="1000"/>
              </a:spcBef>
              <a:buSzPct val="75000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1 - Objection d’un abaque afin d’estimer le débit maximum 	écoulable par secteur</a:t>
            </a:r>
          </a:p>
          <a:p>
            <a:pPr lvl="0" defTabSz="457200">
              <a:spcBef>
                <a:spcPts val="1000"/>
              </a:spcBef>
              <a:buSzPct val="75000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2 - Projection du trafic sur les 5 prochaines années</a:t>
            </a:r>
          </a:p>
          <a:p>
            <a:pPr lvl="0" defTabSz="457200">
              <a:spcBef>
                <a:spcPts val="1000"/>
              </a:spcBef>
              <a:buSzPct val="75000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3 - Proposition d’ajouts d’équipements nécessaires sur les sites</a:t>
            </a:r>
          </a:p>
        </p:txBody>
      </p:sp>
      <p:pic>
        <p:nvPicPr>
          <p:cNvPr id="7" name="Picture 67">
            <a:extLst>
              <a:ext uri="{FF2B5EF4-FFF2-40B4-BE49-F238E27FC236}">
                <a16:creationId xmlns:a16="http://schemas.microsoft.com/office/drawing/2014/main" id="{BBF93D9D-FFD5-8A62-F25C-BE058F982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3" r="34400" b="2"/>
          <a:stretch/>
        </p:blipFill>
        <p:spPr>
          <a:xfrm>
            <a:off x="20" y="1297"/>
            <a:ext cx="2040388" cy="51435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C665D2-B747-C23E-7421-ABD1FAC9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4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3767ADD-6EA2-9BC5-A149-41BC02F7E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342DD0-3863-267F-318F-FA89D5B7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9" y="144621"/>
            <a:ext cx="8041321" cy="430414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BAB31D-56C6-76CD-4D67-80926AF8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98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Google Shape;77;p16">
            <a:extLst>
              <a:ext uri="{FF2B5EF4-FFF2-40B4-BE49-F238E27FC236}">
                <a16:creationId xmlns:a16="http://schemas.microsoft.com/office/drawing/2014/main" id="{E9C1947B-D327-982D-1521-553958460757}"/>
              </a:ext>
            </a:extLst>
          </p:cNvPr>
          <p:cNvSpPr txBox="1">
            <a:spLocks/>
          </p:cNvSpPr>
          <p:nvPr/>
        </p:nvSpPr>
        <p:spPr>
          <a:xfrm>
            <a:off x="1995441" y="325338"/>
            <a:ext cx="5153117" cy="572127"/>
          </a:xfrm>
          <a:prstGeom prst="rect">
            <a:avLst/>
          </a:prstGeom>
        </p:spPr>
        <p:txBody>
          <a:bodyPr spcFirstLastPara="1" vert="horz" lIns="68575" tIns="34275" rIns="68575" bIns="34275" rtlCol="0" anchor="b" anchorCtr="0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500"/>
              <a:buFont typeface="Calibri"/>
              <a:buNone/>
            </a:pPr>
            <a:r>
              <a:rPr lang="fr-FR" sz="2800" dirty="0"/>
              <a:t>1. Obtention de l’abaque</a:t>
            </a:r>
          </a:p>
        </p:txBody>
      </p:sp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1D4C7CA1-6C0A-E4E7-B7B6-724D74F694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9200" y="1073543"/>
            <a:ext cx="6172441" cy="861569"/>
          </a:xfrm>
          <a:prstGeom prst="rect">
            <a:avLst/>
          </a:prstGeom>
        </p:spPr>
        <p:txBody>
          <a:bodyPr spcFirstLastPara="1" lIns="68575" tIns="34275" rIns="68575" bIns="34275" anchorCtr="0">
            <a:normAutofit fontScale="25000" lnSpcReduction="20000"/>
          </a:bodyPr>
          <a:lstStyle/>
          <a:p>
            <a:pPr marL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endParaRPr lang="fr-FR" sz="7200" dirty="0"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7200" b="0" i="0" u="none" strike="noStrike" dirty="0">
                <a:solidFill>
                  <a:srgbClr val="595959"/>
                </a:solidFill>
                <a:effectLst/>
                <a:latin typeface="+mj-lt"/>
              </a:rPr>
              <a:t>On commence par calculer le nombre de PDSCH par frame sur une bande LTE de 10 MHz de largeur :</a:t>
            </a:r>
            <a:endParaRPr lang="fr-FR" sz="7200" b="0" dirty="0">
              <a:effectLst/>
              <a:latin typeface="+mj-lt"/>
            </a:endParaRPr>
          </a:p>
          <a:p>
            <a:pPr rtl="0">
              <a:spcBef>
                <a:spcPts val="800"/>
              </a:spcBef>
              <a:spcAft>
                <a:spcPts val="0"/>
              </a:spcAft>
            </a:pPr>
            <a:br>
              <a:rPr lang="fr-FR" sz="8800" b="0" dirty="0">
                <a:effectLst/>
              </a:rPr>
            </a:br>
            <a:br>
              <a:rPr lang="fr-FR" sz="8800" b="0" dirty="0">
                <a:effectLst/>
              </a:rPr>
            </a:br>
            <a:br>
              <a:rPr lang="fr-FR" sz="8800" b="0" dirty="0">
                <a:effectLst/>
              </a:rPr>
            </a:br>
            <a:br>
              <a:rPr lang="fr-FR" sz="8800" b="0" dirty="0">
                <a:effectLst/>
              </a:rPr>
            </a:br>
            <a:r>
              <a:rPr lang="fr-FR" sz="8800" b="0" dirty="0">
                <a:effectLst/>
              </a:rPr>
              <a:t>		</a:t>
            </a:r>
          </a:p>
          <a:p>
            <a:br>
              <a:rPr lang="fr-FR" sz="8800" b="0" dirty="0">
                <a:effectLst/>
              </a:rPr>
            </a:br>
            <a:br>
              <a:rPr lang="fr-FR" sz="8800" b="0" dirty="0">
                <a:effectLst/>
              </a:rPr>
            </a:br>
            <a:endParaRPr lang="fr-FR" sz="7200" dirty="0"/>
          </a:p>
          <a:p>
            <a:pPr marL="0" lvl="0" indent="0" algn="l" rtl="0">
              <a:lnSpc>
                <a:spcPct val="102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endParaRPr lang="fr-FR" sz="7200" dirty="0"/>
          </a:p>
          <a:p>
            <a:pPr marL="0" lvl="0" indent="0" algn="l" rtl="0">
              <a:lnSpc>
                <a:spcPct val="102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endParaRPr lang="fr-FR" sz="400" dirty="0"/>
          </a:p>
          <a:p>
            <a:pPr marL="0" lvl="0" indent="0" algn="l" rtl="0">
              <a:lnSpc>
                <a:spcPct val="102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endParaRPr lang="fr-FR" sz="400" dirty="0"/>
          </a:p>
        </p:txBody>
      </p:sp>
      <p:pic>
        <p:nvPicPr>
          <p:cNvPr id="6" name="Google Shape;80;p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E31E80-F714-8F57-2462-E359C06EC8CB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52208" y="4011194"/>
            <a:ext cx="2968047" cy="6365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Google Shape;79;p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C1B43A-28B1-0110-43A6-8D1CD745973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2259781" y="1913066"/>
            <a:ext cx="3996464" cy="9722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7D1ED53-0C14-C223-C48F-23FFF946AB5F}"/>
              </a:ext>
            </a:extLst>
          </p:cNvPr>
          <p:cNvSpPr txBox="1"/>
          <p:nvPr/>
        </p:nvSpPr>
        <p:spPr>
          <a:xfrm>
            <a:off x="1029200" y="3397659"/>
            <a:ext cx="618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u="none" strike="noStrike" dirty="0">
                <a:solidFill>
                  <a:srgbClr val="595959"/>
                </a:solidFill>
                <a:effectLst/>
                <a:latin typeface="+mj-lt"/>
              </a:rPr>
              <a:t>On a donc le coefficient d’efficacité spectrale suivant 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54687BF-E9B1-89E8-9D6B-23B411667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208" y="1851594"/>
            <a:ext cx="4614615" cy="115776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B9EF662-1494-DD1B-7F0F-8F98BF88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208" y="2961395"/>
            <a:ext cx="5962956" cy="311166"/>
          </a:xfrm>
          <a:prstGeom prst="rect">
            <a:avLst/>
          </a:prstGeom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63C23FA1-270C-DFC6-CA04-881B61F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2550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Google Shape;80;p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E31E80-F714-8F57-2462-E359C06EC8CB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41191" y="3615710"/>
            <a:ext cx="2968047" cy="6365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49AC94B9-2D94-68F6-1AAB-ABC494D475A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8725" y="362789"/>
            <a:ext cx="6686550" cy="617586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fr-FR" sz="2800" dirty="0"/>
              <a:t>Débit maximum écoulable</a:t>
            </a:r>
          </a:p>
        </p:txBody>
      </p:sp>
      <p:pic>
        <p:nvPicPr>
          <p:cNvPr id="4" name="Google Shape;86;p17" descr="Chart, line chart&#10;&#10;Description automatically generated">
            <a:extLst>
              <a:ext uri="{FF2B5EF4-FFF2-40B4-BE49-F238E27FC236}">
                <a16:creationId xmlns:a16="http://schemas.microsoft.com/office/drawing/2014/main" id="{38C71881-637C-A001-80DA-866219BBD76D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2166311" y="1082290"/>
            <a:ext cx="5102679" cy="3698421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4DB47-5B64-2698-68E9-275AF700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5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8"/>
          <p:cNvSpPr txBox="1">
            <a:spLocks noGrp="1"/>
          </p:cNvSpPr>
          <p:nvPr>
            <p:ph type="ctrTitle"/>
          </p:nvPr>
        </p:nvSpPr>
        <p:spPr>
          <a:xfrm>
            <a:off x="486918" y="483829"/>
            <a:ext cx="3036867" cy="944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4500"/>
            </a:pPr>
            <a:r>
              <a:rPr lang="en-US" sz="2800" dirty="0"/>
              <a:t>2. Projection de </a:t>
            </a:r>
            <a:r>
              <a:rPr lang="en-US" sz="2800" dirty="0" err="1"/>
              <a:t>trafic</a:t>
            </a:r>
            <a:r>
              <a:rPr lang="en-US" sz="2800" dirty="0"/>
              <a:t> </a:t>
            </a:r>
            <a:r>
              <a:rPr lang="en-US" sz="2800" dirty="0" err="1"/>
              <a:t>générale</a:t>
            </a:r>
            <a:endParaRPr lang="en-US" sz="28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Google Shape;92;p18"/>
          <p:cNvSpPr txBox="1"/>
          <p:nvPr/>
        </p:nvSpPr>
        <p:spPr>
          <a:xfrm>
            <a:off x="486918" y="1600200"/>
            <a:ext cx="2737709" cy="281943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accent1"/>
              </a:buClr>
              <a:buSzPts val="1800"/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Evolution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annuelle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trafic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mobile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France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prévue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ts val="18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ts val="1800"/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Choix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d’une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regression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linéaire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spcBef>
                <a:spcPts val="1000"/>
              </a:spcBef>
              <a:buClr>
                <a:schemeClr val="accent1"/>
              </a:buClr>
              <a:buSzPts val="18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/>
          <a:srcRect r="295" b="-2"/>
          <a:stretch/>
        </p:blipFill>
        <p:spPr>
          <a:xfrm>
            <a:off x="3464657" y="916254"/>
            <a:ext cx="5450743" cy="3503385"/>
          </a:xfrm>
          <a:prstGeom prst="rect">
            <a:avLst/>
          </a:prstGeom>
          <a:noFill/>
        </p:spPr>
      </p:pic>
      <p:sp>
        <p:nvSpPr>
          <p:cNvPr id="134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2F4026-B938-A37E-A9A8-B72617C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6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>
            <a:off x="486918" y="327152"/>
            <a:ext cx="2683021" cy="944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ct val="147540"/>
            </a:pPr>
            <a:r>
              <a:rPr lang="en-US" sz="2800" dirty="0"/>
              <a:t>Projection de </a:t>
            </a:r>
            <a:r>
              <a:rPr lang="en-US" sz="2800" dirty="0" err="1"/>
              <a:t>l’évolution</a:t>
            </a:r>
            <a:r>
              <a:rPr lang="en-US" sz="2800" dirty="0"/>
              <a:t> du </a:t>
            </a:r>
            <a:r>
              <a:rPr lang="en-US" sz="2800" dirty="0" err="1"/>
              <a:t>trafic</a:t>
            </a:r>
            <a:r>
              <a:rPr lang="en-US" sz="2800" dirty="0"/>
              <a:t> 4G-5G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486918" y="1600200"/>
            <a:ext cx="2737709" cy="281943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Evolution de la répartition entre 4G et 5G du trafic (selon une étude Ericsson)</a:t>
            </a:r>
          </a:p>
          <a:p>
            <a:pPr marL="0" lvl="0" indent="0" defTabSz="457200">
              <a:spcBef>
                <a:spcPts val="1000"/>
              </a:spcBef>
              <a:buSzPts val="1800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5G va d’abord servir de relais capacitif</a:t>
            </a:r>
          </a:p>
          <a:p>
            <a:pPr marL="0" lvl="0" indent="0" defTabSz="457200">
              <a:spcBef>
                <a:spcPts val="1000"/>
              </a:spcBef>
              <a:buSzPts val="1800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Puis la 5G va prendre le pas sur la 4G.</a:t>
            </a:r>
          </a:p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defTabSz="457200">
              <a:spcBef>
                <a:spcPts val="1000"/>
              </a:spcBef>
              <a:buSzPts val="18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4657" y="885294"/>
            <a:ext cx="5215183" cy="3129110"/>
          </a:xfrm>
          <a:prstGeom prst="rect">
            <a:avLst/>
          </a:prstGeom>
          <a:noFill/>
        </p:spPr>
      </p:pic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9AD7E7-BF0B-C22B-99C9-3390EC3E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7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5;p20">
            <a:extLst>
              <a:ext uri="{FF2B5EF4-FFF2-40B4-BE49-F238E27FC236}">
                <a16:creationId xmlns:a16="http://schemas.microsoft.com/office/drawing/2014/main" id="{6BBCDE04-DB87-A15D-4F83-DDD901804650}"/>
              </a:ext>
            </a:extLst>
          </p:cNvPr>
          <p:cNvSpPr txBox="1">
            <a:spLocks/>
          </p:cNvSpPr>
          <p:nvPr/>
        </p:nvSpPr>
        <p:spPr>
          <a:xfrm>
            <a:off x="703915" y="331375"/>
            <a:ext cx="7555500" cy="10097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b" anchorCtr="0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47540"/>
              <a:buFont typeface="Calibri"/>
              <a:buNone/>
            </a:pPr>
            <a:r>
              <a:rPr lang="fr-FR" sz="2800" dirty="0"/>
              <a:t>Projection de trafic 4G-5G pour les sites de La Rochelle:</a:t>
            </a:r>
          </a:p>
        </p:txBody>
      </p:sp>
      <p:sp>
        <p:nvSpPr>
          <p:cNvPr id="7" name="Google Shape;106;p20">
            <a:extLst>
              <a:ext uri="{FF2B5EF4-FFF2-40B4-BE49-F238E27FC236}">
                <a16:creationId xmlns:a16="http://schemas.microsoft.com/office/drawing/2014/main" id="{DA1CA233-FA5B-564E-67D1-91EEAD5DCA27}"/>
              </a:ext>
            </a:extLst>
          </p:cNvPr>
          <p:cNvSpPr txBox="1">
            <a:spLocks/>
          </p:cNvSpPr>
          <p:nvPr/>
        </p:nvSpPr>
        <p:spPr>
          <a:xfrm>
            <a:off x="578873" y="1225037"/>
            <a:ext cx="7805584" cy="33764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lang="fr-FR"/>
          </a:p>
          <a:p>
            <a:pPr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800"/>
            </a:pPr>
            <a:endParaRPr lang="fr-F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EE3F1F9-8442-8C62-D7FC-E97E79D4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32" y="1449079"/>
            <a:ext cx="5477935" cy="328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0F224-25DE-9C0A-9AB1-FC3A9DCA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8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535781"/>
            <a:ext cx="1191394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5917"/>
            <a:ext cx="778526" cy="379708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1;p21">
            <a:extLst>
              <a:ext uri="{FF2B5EF4-FFF2-40B4-BE49-F238E27FC236}">
                <a16:creationId xmlns:a16="http://schemas.microsoft.com/office/drawing/2014/main" id="{BE06D80F-8C68-F1A2-34F0-752EFE7921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9150" y="384742"/>
            <a:ext cx="7805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fr" sz="2800" dirty="0"/>
              <a:t>3. Prédiction d’ajouts d’équipements</a:t>
            </a:r>
            <a:endParaRPr sz="2800" dirty="0"/>
          </a:p>
        </p:txBody>
      </p:sp>
      <p:sp>
        <p:nvSpPr>
          <p:cNvPr id="3" name="Google Shape;112;p21">
            <a:extLst>
              <a:ext uri="{FF2B5EF4-FFF2-40B4-BE49-F238E27FC236}">
                <a16:creationId xmlns:a16="http://schemas.microsoft.com/office/drawing/2014/main" id="{45B29BFF-B384-3091-78B6-3154346B55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2207" y="1236098"/>
            <a:ext cx="7805584" cy="337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" name="Google Shape;113;p21">
            <a:extLst>
              <a:ext uri="{FF2B5EF4-FFF2-40B4-BE49-F238E27FC236}">
                <a16:creationId xmlns:a16="http://schemas.microsoft.com/office/drawing/2014/main" id="{A5ED8A29-99BB-D9F5-9B92-404E61948009}"/>
              </a:ext>
            </a:extLst>
          </p:cNvPr>
          <p:cNvSpPr txBox="1"/>
          <p:nvPr/>
        </p:nvSpPr>
        <p:spPr>
          <a:xfrm>
            <a:off x="1002207" y="1236098"/>
            <a:ext cx="7805584" cy="3376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1">
            <a:extLst>
              <a:ext uri="{FF2B5EF4-FFF2-40B4-BE49-F238E27FC236}">
                <a16:creationId xmlns:a16="http://schemas.microsoft.com/office/drawing/2014/main" id="{A7D41D9C-23FF-87B3-97CE-11570E275560}"/>
              </a:ext>
            </a:extLst>
          </p:cNvPr>
          <p:cNvSpPr txBox="1"/>
          <p:nvPr/>
        </p:nvSpPr>
        <p:spPr>
          <a:xfrm>
            <a:off x="962000" y="1657932"/>
            <a:ext cx="75438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Méthode et approximations: 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calcule la charge de chaque secteur d’après la projection du trafic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considère qu’il faut une charge inférieure à 0,8 pour que le service soit suffisamment correct.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fr" u="sng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</a:t>
            </a:r>
            <a:r>
              <a:rPr lang="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modèle : </a:t>
            </a:r>
            <a:r>
              <a:rPr lang="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prend en compte la prédiction de l’évolution de la consommation de données sans prendre en compte la répartition 4G-5G dans un premier temps.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ajoute en priorité de nouvelles bandes avant de créer un nouveau site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000E9A5E-158B-06C3-595D-76CB3419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702" y="4763942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tx1"/>
                </a:solidFill>
              </a:rPr>
              <a:t>9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Amo_2021_v2_Bytel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o_2021_v2_Bytel" id="{DBD7DDC2-F7E9-477B-82EA-5B8D576FD8D7}" vid="{864AC176-22DF-487B-B4C6-BD992C1D389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TM02892315[[fn=Brin]]</Template>
  <TotalTime>2581</TotalTime>
  <Words>670</Words>
  <Application>Microsoft Office PowerPoint</Application>
  <PresentationFormat>On-screen Show (16:9)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Wingdings 3</vt:lpstr>
      <vt:lpstr>Bouygues Read Semibold</vt:lpstr>
      <vt:lpstr>Bouygues Speak Corpo</vt:lpstr>
      <vt:lpstr>Arial</vt:lpstr>
      <vt:lpstr>Bouygues Read Medium</vt:lpstr>
      <vt:lpstr>Wingdings</vt:lpstr>
      <vt:lpstr>Century Gothic</vt:lpstr>
      <vt:lpstr>Bouygues Read</vt:lpstr>
      <vt:lpstr>Calibri</vt:lpstr>
      <vt:lpstr>Brin</vt:lpstr>
      <vt:lpstr>Amo_2021_v2_Bytel</vt:lpstr>
      <vt:lpstr>Dimensionnement prédictif d’un réseau Télécom pour  La Rochelle avec Bouygues Telecom</vt:lpstr>
      <vt:lpstr>PowerPoint Presentation</vt:lpstr>
      <vt:lpstr>PowerPoint Presentation</vt:lpstr>
      <vt:lpstr>PowerPoint Presentation</vt:lpstr>
      <vt:lpstr>Débit maximum écoulable</vt:lpstr>
      <vt:lpstr>2. Projection de trafic générale</vt:lpstr>
      <vt:lpstr>Projection de l’évolution du trafic 4G-5G</vt:lpstr>
      <vt:lpstr>PowerPoint Presentation</vt:lpstr>
      <vt:lpstr>3. Prédiction d’ajouts d’équipements</vt:lpstr>
      <vt:lpstr>PowerPoint Presentation</vt:lpstr>
      <vt:lpstr>3.2 Prédiction d’ajouts d’équipements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Dimensionnement prédictif d’un réseau Télécom pour  La Rochelle avec Bouygues Telecom</dc:title>
  <dc:creator>Hugues</dc:creator>
  <cp:lastModifiedBy>Hugues Du Moulinet D'Hardemare (Student at CentraleSupelec)</cp:lastModifiedBy>
  <cp:revision>10</cp:revision>
  <dcterms:modified xsi:type="dcterms:W3CDTF">2023-01-27T09:45:32Z</dcterms:modified>
</cp:coreProperties>
</file>